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7" r:id="rId3"/>
    <p:sldId id="268" r:id="rId4"/>
    <p:sldId id="257" r:id="rId5"/>
    <p:sldId id="264" r:id="rId6"/>
    <p:sldId id="259" r:id="rId7"/>
    <p:sldId id="262" r:id="rId8"/>
    <p:sldId id="260" r:id="rId9"/>
    <p:sldId id="269" r:id="rId10"/>
    <p:sldId id="270" r:id="rId11"/>
    <p:sldId id="263"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a:srgbClr val="F3DEED"/>
    <a:srgbClr val="E1EDF7"/>
    <a:srgbClr val="FFCCFF"/>
    <a:srgbClr val="FDA9E3"/>
    <a:srgbClr val="E89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095" autoAdjust="0"/>
  </p:normalViewPr>
  <p:slideViewPr>
    <p:cSldViewPr snapToGrid="0">
      <p:cViewPr varScale="1">
        <p:scale>
          <a:sx n="78" d="100"/>
          <a:sy n="78" d="100"/>
        </p:scale>
        <p:origin x="516" y="84"/>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FD254-12FF-49C8-A766-BED421031A4E}" type="datetimeFigureOut">
              <a:rPr lang="en-US" smtClean="0"/>
              <a:t>11/17/2018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F20FE-2DB7-4A1D-A2A0-21166E70966E}" type="slidenum">
              <a:rPr lang="en-US" smtClean="0"/>
              <a:t>‹#›</a:t>
            </a:fld>
            <a:endParaRPr lang="en-US" dirty="0"/>
          </a:p>
        </p:txBody>
      </p:sp>
    </p:spTree>
    <p:extLst>
      <p:ext uri="{BB962C8B-B14F-4D97-AF65-F5344CB8AC3E}">
        <p14:creationId xmlns:p14="http://schemas.microsoft.com/office/powerpoint/2010/main" val="177251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EF20FE-2DB7-4A1D-A2A0-21166E70966E}" type="slidenum">
              <a:rPr lang="en-US" smtClean="0"/>
              <a:t>6</a:t>
            </a:fld>
            <a:endParaRPr lang="en-US" dirty="0"/>
          </a:p>
        </p:txBody>
      </p:sp>
    </p:spTree>
    <p:extLst>
      <p:ext uri="{BB962C8B-B14F-4D97-AF65-F5344CB8AC3E}">
        <p14:creationId xmlns:p14="http://schemas.microsoft.com/office/powerpoint/2010/main" val="39236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2571078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418404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3491563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4027952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372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67659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101264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86189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45891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363266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E83E58-D183-429B-BDDA-1634EA6E05A4}" type="datetimeFigureOut">
              <a:rPr lang="en-US" smtClean="0"/>
              <a:t>11/17/2018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DBBD-E9CC-460E-B3E3-C7D9BE7E0F5A}" type="slidenum">
              <a:rPr lang="en-US" smtClean="0"/>
              <a:t>‹#›</a:t>
            </a:fld>
            <a:endParaRPr lang="en-US" dirty="0"/>
          </a:p>
        </p:txBody>
      </p:sp>
    </p:spTree>
    <p:extLst>
      <p:ext uri="{BB962C8B-B14F-4D97-AF65-F5344CB8AC3E}">
        <p14:creationId xmlns:p14="http://schemas.microsoft.com/office/powerpoint/2010/main" val="35352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83E58-D183-429B-BDDA-1634EA6E05A4}" type="datetimeFigureOut">
              <a:rPr lang="en-US" smtClean="0"/>
              <a:t>11/17/2018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DBBD-E9CC-460E-B3E3-C7D9BE7E0F5A}" type="slidenum">
              <a:rPr lang="en-US" smtClean="0"/>
              <a:t>‹#›</a:t>
            </a:fld>
            <a:endParaRPr lang="en-US" dirty="0"/>
          </a:p>
        </p:txBody>
      </p:sp>
    </p:spTree>
    <p:extLst>
      <p:ext uri="{BB962C8B-B14F-4D97-AF65-F5344CB8AC3E}">
        <p14:creationId xmlns:p14="http://schemas.microsoft.com/office/powerpoint/2010/main" val="396527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Hypnosis</a:t>
            </a: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8262945"/>
      </p:ext>
    </p:extLst>
  </p:cSld>
  <p:clrMapOvr>
    <a:masterClrMapping/>
  </p:clrMapOvr>
  <mc:AlternateContent xmlns:mc="http://schemas.openxmlformats.org/markup-compatibility/2006" xmlns:p14="http://schemas.microsoft.com/office/powerpoint/2010/main">
    <mc:Choice Requires="p14">
      <p:transition spd="slow" p14:dur="2000" advTm="17469"/>
    </mc:Choice>
    <mc:Fallback xmlns="">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351"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7524" y="803189"/>
            <a:ext cx="10144898" cy="3693319"/>
          </a:xfrm>
          <a:prstGeom prst="rect">
            <a:avLst/>
          </a:prstGeom>
          <a:noFill/>
        </p:spPr>
        <p:txBody>
          <a:bodyPr wrap="square" rtlCol="0">
            <a:spAutoFit/>
          </a:bodyPr>
          <a:lstStyle/>
          <a:p>
            <a:pPr algn="ctr"/>
            <a:r>
              <a:rPr lang="en-US" dirty="0" smtClean="0"/>
              <a:t>Bypassing the Critical Factor</a:t>
            </a:r>
          </a:p>
          <a:p>
            <a:pPr algn="ctr"/>
            <a:endParaRPr lang="en-US" dirty="0"/>
          </a:p>
          <a:p>
            <a:pPr algn="ctr"/>
            <a:endParaRPr lang="en-US" dirty="0" smtClean="0"/>
          </a:p>
          <a:p>
            <a:pPr marL="285750" indent="-285750">
              <a:lnSpc>
                <a:spcPct val="200000"/>
              </a:lnSpc>
              <a:buFont typeface="Arial" panose="020B0604020202020204" pitchFamily="34" charset="0"/>
              <a:buChar char="•"/>
            </a:pPr>
            <a:r>
              <a:rPr lang="en-US" dirty="0" smtClean="0"/>
              <a:t>Information from an authority figure</a:t>
            </a:r>
          </a:p>
          <a:p>
            <a:pPr marL="285750" indent="-285750">
              <a:lnSpc>
                <a:spcPct val="200000"/>
              </a:lnSpc>
              <a:buFont typeface="Arial" panose="020B0604020202020204" pitchFamily="34" charset="0"/>
              <a:buChar char="•"/>
            </a:pPr>
            <a:r>
              <a:rPr lang="en-US" dirty="0" smtClean="0"/>
              <a:t>Peers</a:t>
            </a:r>
          </a:p>
          <a:p>
            <a:pPr marL="285750" indent="-285750">
              <a:lnSpc>
                <a:spcPct val="200000"/>
              </a:lnSpc>
              <a:buFont typeface="Arial" panose="020B0604020202020204" pitchFamily="34" charset="0"/>
              <a:buChar char="•"/>
            </a:pPr>
            <a:r>
              <a:rPr lang="en-US" dirty="0" smtClean="0"/>
              <a:t>Highly emotionalized state</a:t>
            </a:r>
          </a:p>
          <a:p>
            <a:pPr marL="285750" indent="-285750">
              <a:lnSpc>
                <a:spcPct val="200000"/>
              </a:lnSpc>
              <a:buFont typeface="Arial" panose="020B0604020202020204" pitchFamily="34" charset="0"/>
              <a:buChar char="•"/>
            </a:pPr>
            <a:r>
              <a:rPr lang="en-US" dirty="0" smtClean="0"/>
              <a:t>Repetition</a:t>
            </a:r>
          </a:p>
          <a:p>
            <a:pPr marL="285750" indent="-285750">
              <a:lnSpc>
                <a:spcPct val="200000"/>
              </a:lnSpc>
              <a:buFont typeface="Arial" panose="020B0604020202020204" pitchFamily="34" charset="0"/>
              <a:buChar char="•"/>
            </a:pPr>
            <a:r>
              <a:rPr lang="en-US" dirty="0" smtClean="0"/>
              <a:t>Altered state (hypnosis)</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3403034"/>
      </p:ext>
    </p:extLst>
  </p:cSld>
  <p:clrMapOvr>
    <a:masterClrMapping/>
  </p:clrMapOvr>
  <mc:AlternateContent xmlns:mc="http://schemas.openxmlformats.org/markup-compatibility/2006" xmlns:p14="http://schemas.microsoft.com/office/powerpoint/2010/main">
    <mc:Choice Requires="p14">
      <p:transition spd="slow" p14:dur="2000" advTm="138226"/>
    </mc:Choice>
    <mc:Fallback xmlns="">
      <p:transition spd="slow" advTm="13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304" y="448056"/>
            <a:ext cx="11247120" cy="892552"/>
          </a:xfrm>
          <a:prstGeom prst="rect">
            <a:avLst/>
          </a:prstGeom>
          <a:noFill/>
        </p:spPr>
        <p:txBody>
          <a:bodyPr wrap="square" rtlCol="0">
            <a:spAutoFit/>
          </a:bodyPr>
          <a:lstStyle/>
          <a:p>
            <a:pPr algn="ctr"/>
            <a:r>
              <a:rPr lang="en-US" sz="3600" dirty="0" smtClean="0"/>
              <a:t>Facts and Fiction About Hypnosis</a:t>
            </a:r>
          </a:p>
          <a:p>
            <a:endParaRPr lang="en-US" sz="1600" dirty="0"/>
          </a:p>
        </p:txBody>
      </p:sp>
      <p:sp>
        <p:nvSpPr>
          <p:cNvPr id="4" name="TextBox 3"/>
          <p:cNvSpPr txBox="1"/>
          <p:nvPr/>
        </p:nvSpPr>
        <p:spPr>
          <a:xfrm>
            <a:off x="210312" y="1636776"/>
            <a:ext cx="10945368" cy="5632311"/>
          </a:xfrm>
          <a:prstGeom prst="rect">
            <a:avLst/>
          </a:prstGeom>
          <a:noFill/>
        </p:spPr>
        <p:txBody>
          <a:bodyPr wrap="square" rtlCol="0">
            <a:spAutoFit/>
          </a:bodyPr>
          <a:lstStyle/>
          <a:p>
            <a:pPr marL="342900" indent="-342900">
              <a:buAutoNum type="arabicPeriod"/>
            </a:pPr>
            <a:r>
              <a:rPr lang="en-US" dirty="0" smtClean="0"/>
              <a:t>Can I get stuck in hypnosis?   Fact:  You cannot get stuck in hypnosis unless you want to.</a:t>
            </a:r>
          </a:p>
          <a:p>
            <a:pPr marL="342900" indent="-342900">
              <a:buAutoNum type="arabicPeriod"/>
            </a:pPr>
            <a:endParaRPr lang="en-US" dirty="0"/>
          </a:p>
          <a:p>
            <a:pPr marL="342900" indent="-342900">
              <a:buAutoNum type="arabicPeriod"/>
            </a:pPr>
            <a:r>
              <a:rPr lang="en-US" dirty="0" smtClean="0"/>
              <a:t>I am afraid of losing consciousness (control).  Fact:  You do not lose consciousness.  In fact, you can have your eyes open and talk while hypnotized.  Levels of awareness during hypnosis will vary with the individual.</a:t>
            </a:r>
          </a:p>
          <a:p>
            <a:pPr marL="342900" indent="-342900">
              <a:buAutoNum type="arabicPeriod"/>
            </a:pPr>
            <a:endParaRPr lang="en-US" dirty="0"/>
          </a:p>
          <a:p>
            <a:pPr marL="342900" indent="-342900">
              <a:buAutoNum type="arabicPeriod"/>
            </a:pPr>
            <a:r>
              <a:rPr lang="en-US" dirty="0" smtClean="0"/>
              <a:t>Can people be hypnotized and made to do or think things against their will?  Fact:  NO, the only way to make someone do something against their will is by brainwashing them.  In some cases people can be hypnotized without their knowledge, however if they are aware that someone is trying to hypnotize them and they do not want to be hypnotized, they will not go into hypnosis.  </a:t>
            </a:r>
          </a:p>
          <a:p>
            <a:pPr marL="342900" indent="-342900">
              <a:buAutoNum type="arabicPeriod"/>
            </a:pPr>
            <a:endParaRPr lang="en-US" dirty="0"/>
          </a:p>
          <a:p>
            <a:pPr marL="342900" indent="-342900">
              <a:buAutoNum type="arabicPeriod"/>
            </a:pPr>
            <a:r>
              <a:rPr lang="en-US" dirty="0" smtClean="0"/>
              <a:t>Hypnosis  has the same effect on the mind as meditation.  The difference is that when we quiet the mind in hypnosis we work in the quiet space.</a:t>
            </a:r>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pPr marL="342900" indent="-342900">
              <a:buAutoNum type="arabicPeriod"/>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3732449"/>
      </p:ext>
    </p:extLst>
  </p:cSld>
  <p:clrMapOvr>
    <a:masterClrMapping/>
  </p:clrMapOvr>
  <mc:AlternateContent xmlns:mc="http://schemas.openxmlformats.org/markup-compatibility/2006" xmlns:p14="http://schemas.microsoft.com/office/powerpoint/2010/main">
    <mc:Choice Requires="p14">
      <p:transition spd="slow" p14:dur="2000" advTm="204209"/>
    </mc:Choice>
    <mc:Fallback xmlns="">
      <p:transition spd="slow" advTm="20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8237" y="815546"/>
            <a:ext cx="5150000" cy="2677656"/>
          </a:xfrm>
          <a:prstGeom prst="rect">
            <a:avLst/>
          </a:prstGeom>
          <a:noFill/>
        </p:spPr>
        <p:txBody>
          <a:bodyPr wrap="none" rtlCol="0">
            <a:spAutoFit/>
          </a:bodyPr>
          <a:lstStyle/>
          <a:p>
            <a:r>
              <a:rPr lang="en-US" dirty="0" smtClean="0"/>
              <a:t>This presentation developed and presented by:</a:t>
            </a:r>
          </a:p>
          <a:p>
            <a:endParaRPr lang="en-US" dirty="0"/>
          </a:p>
          <a:p>
            <a:r>
              <a:rPr lang="en-US" sz="3200" dirty="0" smtClean="0"/>
              <a:t>Becky Johnson, CMS-</a:t>
            </a:r>
            <a:r>
              <a:rPr lang="en-US" sz="3200" dirty="0" err="1" smtClean="0"/>
              <a:t>CHth</a:t>
            </a:r>
            <a:endParaRPr lang="en-US" sz="3200" dirty="0" smtClean="0"/>
          </a:p>
          <a:p>
            <a:r>
              <a:rPr lang="en-US" sz="3200" dirty="0" smtClean="0"/>
              <a:t>Integrated Health Dimensions</a:t>
            </a:r>
          </a:p>
          <a:p>
            <a:r>
              <a:rPr lang="en-US" sz="3200" dirty="0" smtClean="0"/>
              <a:t>            970-313-3253</a:t>
            </a:r>
          </a:p>
          <a:p>
            <a:endParaRPr lang="en-US"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3038" y="3378851"/>
            <a:ext cx="2707447" cy="295724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3540945"/>
      </p:ext>
    </p:extLst>
  </p:cSld>
  <p:clrMapOvr>
    <a:masterClrMapping/>
  </p:clrMapOvr>
  <mc:AlternateContent xmlns:mc="http://schemas.openxmlformats.org/markup-compatibility/2006" xmlns:p14="http://schemas.microsoft.com/office/powerpoint/2010/main">
    <mc:Choice Requires="p14">
      <p:transition spd="slow" p14:dur="2000" advTm="9976"/>
    </mc:Choice>
    <mc:Fallback xmlns="">
      <p:transition spd="slow" advTm="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151" y="939113"/>
            <a:ext cx="10305535" cy="5170646"/>
          </a:xfrm>
          <a:prstGeom prst="rect">
            <a:avLst/>
          </a:prstGeom>
          <a:noFill/>
        </p:spPr>
        <p:txBody>
          <a:bodyPr wrap="square" rtlCol="0">
            <a:spAutoFit/>
          </a:bodyPr>
          <a:lstStyle/>
          <a:p>
            <a:r>
              <a:rPr lang="en-US" sz="6600" b="1" dirty="0" smtClean="0"/>
              <a:t>Definition of Hypnosis:  </a:t>
            </a:r>
          </a:p>
          <a:p>
            <a:r>
              <a:rPr lang="en-US" sz="6600" i="1" dirty="0" smtClean="0"/>
              <a:t>A natural yet altered state where the critical factor is relaxed and focused attention is maintained.  </a:t>
            </a:r>
            <a:endParaRPr lang="en-US" sz="6600" i="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1383916"/>
      </p:ext>
    </p:extLst>
  </p:cSld>
  <p:clrMapOvr>
    <a:masterClrMapping/>
  </p:clrMapOvr>
  <mc:AlternateContent xmlns:mc="http://schemas.openxmlformats.org/markup-compatibility/2006" xmlns:p14="http://schemas.microsoft.com/office/powerpoint/2010/main">
    <mc:Choice Requires="p14">
      <p:transition spd="slow" p14:dur="2000" advTm="63244"/>
    </mc:Choice>
    <mc:Fallback xmlns="">
      <p:transition spd="slow" advTm="6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225277" y="1579299"/>
            <a:ext cx="6667500" cy="4295775"/>
          </a:xfrm>
          <a:prstGeom prst="rect">
            <a:avLst/>
          </a:prstGeom>
        </p:spPr>
      </p:pic>
      <p:sp>
        <p:nvSpPr>
          <p:cNvPr id="5" name="TextBox 4"/>
          <p:cNvSpPr txBox="1"/>
          <p:nvPr/>
        </p:nvSpPr>
        <p:spPr>
          <a:xfrm>
            <a:off x="3546390" y="395416"/>
            <a:ext cx="4208075" cy="707886"/>
          </a:xfrm>
          <a:prstGeom prst="rect">
            <a:avLst/>
          </a:prstGeom>
          <a:noFill/>
        </p:spPr>
        <p:txBody>
          <a:bodyPr wrap="none" rtlCol="0">
            <a:spAutoFit/>
          </a:bodyPr>
          <a:lstStyle/>
          <a:p>
            <a:r>
              <a:rPr lang="en-US" sz="4000" dirty="0" smtClean="0"/>
              <a:t>Brain Wave Activity</a:t>
            </a:r>
            <a:endParaRPr lang="en-US" sz="40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8900511"/>
      </p:ext>
    </p:extLst>
  </p:cSld>
  <p:clrMapOvr>
    <a:masterClrMapping/>
  </p:clrMapOvr>
  <mc:AlternateContent xmlns:mc="http://schemas.openxmlformats.org/markup-compatibility/2006" xmlns:p14="http://schemas.microsoft.com/office/powerpoint/2010/main">
    <mc:Choice Requires="p14">
      <p:transition spd="slow" p14:dur="2000" advTm="153150"/>
    </mc:Choice>
    <mc:Fallback xmlns="">
      <p:transition spd="slow" advTm="15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5601" y="541655"/>
            <a:ext cx="8449056" cy="461665"/>
          </a:xfrm>
          <a:prstGeom prst="rect">
            <a:avLst/>
          </a:prstGeom>
          <a:noFill/>
        </p:spPr>
        <p:txBody>
          <a:bodyPr wrap="square" rtlCol="0">
            <a:spAutoFit/>
          </a:bodyPr>
          <a:lstStyle/>
          <a:p>
            <a:pPr algn="ctr"/>
            <a:r>
              <a:rPr lang="en-US" sz="2400" dirty="0" smtClean="0"/>
              <a:t>The Human Mind</a:t>
            </a:r>
            <a:endParaRPr lang="en-US" sz="2400" dirty="0"/>
          </a:p>
        </p:txBody>
      </p:sp>
      <p:sp>
        <p:nvSpPr>
          <p:cNvPr id="7" name="TextBox 6"/>
          <p:cNvSpPr txBox="1"/>
          <p:nvPr/>
        </p:nvSpPr>
        <p:spPr>
          <a:xfrm>
            <a:off x="5020056" y="2048256"/>
            <a:ext cx="1389888" cy="307777"/>
          </a:xfrm>
          <a:prstGeom prst="rect">
            <a:avLst/>
          </a:prstGeom>
          <a:noFill/>
        </p:spPr>
        <p:txBody>
          <a:bodyPr wrap="square" rtlCol="0">
            <a:spAutoFit/>
          </a:bodyPr>
          <a:lstStyle/>
          <a:p>
            <a:pPr algn="ctr"/>
            <a:r>
              <a:rPr lang="en-US" sz="1400" dirty="0" smtClean="0"/>
              <a:t>Conscious Mind</a:t>
            </a:r>
            <a:endParaRPr lang="en-US" sz="1400" dirty="0"/>
          </a:p>
        </p:txBody>
      </p:sp>
      <p:sp>
        <p:nvSpPr>
          <p:cNvPr id="8" name="Oval 7"/>
          <p:cNvSpPr/>
          <p:nvPr/>
        </p:nvSpPr>
        <p:spPr>
          <a:xfrm>
            <a:off x="3621024" y="1790299"/>
            <a:ext cx="4700016" cy="4751761"/>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70832" y="3385955"/>
            <a:ext cx="3200400" cy="400110"/>
          </a:xfrm>
          <a:prstGeom prst="rect">
            <a:avLst/>
          </a:prstGeom>
          <a:noFill/>
        </p:spPr>
        <p:txBody>
          <a:bodyPr wrap="square" rtlCol="0">
            <a:spAutoFit/>
          </a:bodyPr>
          <a:lstStyle/>
          <a:p>
            <a:pPr algn="ctr"/>
            <a:r>
              <a:rPr lang="en-US" sz="2000" b="1" dirty="0" smtClean="0"/>
              <a:t>Sub-conscious Mind</a:t>
            </a:r>
            <a:endParaRPr lang="en-US" sz="2000" b="1" dirty="0"/>
          </a:p>
        </p:txBody>
      </p:sp>
      <p:sp>
        <p:nvSpPr>
          <p:cNvPr id="10" name="Oval 9"/>
          <p:cNvSpPr/>
          <p:nvPr/>
        </p:nvSpPr>
        <p:spPr>
          <a:xfrm>
            <a:off x="4943293" y="3989233"/>
            <a:ext cx="1972939" cy="174157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005197" y="4470882"/>
            <a:ext cx="1931670" cy="830997"/>
          </a:xfrm>
          <a:prstGeom prst="rect">
            <a:avLst/>
          </a:prstGeom>
          <a:noFill/>
        </p:spPr>
        <p:txBody>
          <a:bodyPr wrap="square" rtlCol="0">
            <a:spAutoFit/>
          </a:bodyPr>
          <a:lstStyle/>
          <a:p>
            <a:pPr algn="ctr"/>
            <a:r>
              <a:rPr lang="en-US" sz="2400" b="1" dirty="0" smtClean="0"/>
              <a:t>Higher/Super</a:t>
            </a:r>
          </a:p>
          <a:p>
            <a:pPr algn="ctr"/>
            <a:r>
              <a:rPr lang="en-US" sz="2400" b="1" dirty="0" smtClean="0"/>
              <a:t>conscious</a:t>
            </a:r>
            <a:endParaRPr lang="en-US" sz="2400" b="1" dirty="0"/>
          </a:p>
        </p:txBody>
      </p:sp>
      <p:sp>
        <p:nvSpPr>
          <p:cNvPr id="15" name="TextBox 14"/>
          <p:cNvSpPr txBox="1"/>
          <p:nvPr/>
        </p:nvSpPr>
        <p:spPr>
          <a:xfrm>
            <a:off x="9000223" y="3216678"/>
            <a:ext cx="2448306" cy="369332"/>
          </a:xfrm>
          <a:prstGeom prst="rect">
            <a:avLst/>
          </a:prstGeom>
          <a:noFill/>
        </p:spPr>
        <p:txBody>
          <a:bodyPr wrap="square" rtlCol="0">
            <a:spAutoFit/>
          </a:bodyPr>
          <a:lstStyle/>
          <a:p>
            <a:r>
              <a:rPr lang="en-US" dirty="0" smtClean="0"/>
              <a:t>Critical Factor</a:t>
            </a:r>
            <a:endParaRPr lang="en-US" dirty="0"/>
          </a:p>
        </p:txBody>
      </p:sp>
      <p:sp>
        <p:nvSpPr>
          <p:cNvPr id="16" name="TextBox 15"/>
          <p:cNvSpPr txBox="1"/>
          <p:nvPr/>
        </p:nvSpPr>
        <p:spPr>
          <a:xfrm>
            <a:off x="5289804" y="2082552"/>
            <a:ext cx="1362456" cy="307777"/>
          </a:xfrm>
          <a:prstGeom prst="rect">
            <a:avLst/>
          </a:prstGeom>
          <a:noFill/>
        </p:spPr>
        <p:txBody>
          <a:bodyPr wrap="square" rtlCol="0">
            <a:spAutoFit/>
          </a:bodyPr>
          <a:lstStyle/>
          <a:p>
            <a:r>
              <a:rPr lang="en-US" sz="1400" dirty="0" smtClean="0"/>
              <a:t>Conscious Mind</a:t>
            </a:r>
            <a:endParaRPr lang="en-US" sz="1400" dirty="0"/>
          </a:p>
        </p:txBody>
      </p:sp>
      <p:sp>
        <p:nvSpPr>
          <p:cNvPr id="3" name="Oval 2"/>
          <p:cNvSpPr/>
          <p:nvPr/>
        </p:nvSpPr>
        <p:spPr>
          <a:xfrm>
            <a:off x="4204794" y="2536047"/>
            <a:ext cx="3449935" cy="3401244"/>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7434072" y="3376230"/>
            <a:ext cx="1683460" cy="2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457524" y="2858703"/>
            <a:ext cx="0" cy="357975"/>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V="1">
            <a:off x="5289804" y="3060834"/>
            <a:ext cx="340975" cy="9625"/>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6936867" y="3989233"/>
            <a:ext cx="349457"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620126" y="3989233"/>
            <a:ext cx="385071"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6275672" y="3060834"/>
            <a:ext cx="376588"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7132320" y="3786065"/>
            <a:ext cx="9625" cy="381674"/>
          </a:xfrm>
          <a:prstGeom prst="line">
            <a:avLst/>
          </a:prstGeom>
        </p:spPr>
        <p:style>
          <a:lnRef idx="3">
            <a:schemeClr val="dk1"/>
          </a:lnRef>
          <a:fillRef idx="0">
            <a:schemeClr val="dk1"/>
          </a:fillRef>
          <a:effectRef idx="2">
            <a:schemeClr val="dk1"/>
          </a:effectRef>
          <a:fontRef idx="minor">
            <a:schemeClr val="tx1"/>
          </a:fontRef>
        </p:style>
      </p:cxn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8214238"/>
      </p:ext>
    </p:extLst>
  </p:cSld>
  <p:clrMapOvr>
    <a:masterClrMapping/>
  </p:clrMapOvr>
  <mc:AlternateContent xmlns:mc="http://schemas.openxmlformats.org/markup-compatibility/2006" xmlns:p14="http://schemas.microsoft.com/office/powerpoint/2010/main">
    <mc:Choice Requires="p14">
      <p:transition spd="slow" p14:dur="2000" advTm="77092"/>
    </mc:Choice>
    <mc:Fallback xmlns="">
      <p:transition spd="slow" advTm="7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683394"/>
            <a:ext cx="8643486" cy="461665"/>
          </a:xfrm>
          <a:prstGeom prst="rect">
            <a:avLst/>
          </a:prstGeom>
          <a:noFill/>
        </p:spPr>
        <p:txBody>
          <a:bodyPr wrap="square" rtlCol="0">
            <a:spAutoFit/>
          </a:bodyPr>
          <a:lstStyle/>
          <a:p>
            <a:pPr algn="ctr"/>
            <a:r>
              <a:rPr lang="en-US" sz="2400" dirty="0" smtClean="0"/>
              <a:t>The Conscious Mind Processes</a:t>
            </a:r>
            <a:endParaRPr lang="en-US" sz="2400" dirty="0"/>
          </a:p>
        </p:txBody>
      </p:sp>
      <p:sp>
        <p:nvSpPr>
          <p:cNvPr id="6" name="TextBox 5"/>
          <p:cNvSpPr txBox="1"/>
          <p:nvPr/>
        </p:nvSpPr>
        <p:spPr>
          <a:xfrm>
            <a:off x="616016" y="2254721"/>
            <a:ext cx="11665819"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Reasoning</a:t>
            </a:r>
          </a:p>
          <a:p>
            <a:pPr marL="285750" indent="-285750">
              <a:buFont typeface="Arial" panose="020B0604020202020204" pitchFamily="34" charset="0"/>
              <a:buChar char="•"/>
            </a:pPr>
            <a:r>
              <a:rPr lang="en-US" dirty="0" smtClean="0"/>
              <a:t>Will Power/intention</a:t>
            </a:r>
          </a:p>
          <a:p>
            <a:pPr marL="285750" indent="-285750">
              <a:buFont typeface="Arial" panose="020B0604020202020204" pitchFamily="34" charset="0"/>
              <a:buChar char="•"/>
            </a:pPr>
            <a:r>
              <a:rPr lang="en-US" dirty="0" smtClean="0"/>
              <a:t>Logic</a:t>
            </a:r>
          </a:p>
          <a:p>
            <a:pPr marL="285750" indent="-285750">
              <a:buFont typeface="Arial" panose="020B0604020202020204" pitchFamily="34" charset="0"/>
              <a:buChar char="•"/>
            </a:pPr>
            <a:r>
              <a:rPr lang="en-US" dirty="0" smtClean="0"/>
              <a:t>Sensory input</a:t>
            </a:r>
          </a:p>
          <a:p>
            <a:pPr marL="285750" indent="-285750">
              <a:buFont typeface="Arial" panose="020B0604020202020204" pitchFamily="34" charset="0"/>
              <a:buChar char="•"/>
            </a:pPr>
            <a:r>
              <a:rPr lang="en-US" dirty="0" smtClean="0"/>
              <a:t>Deduction</a:t>
            </a:r>
          </a:p>
          <a:p>
            <a:pPr marL="285750" indent="-285750">
              <a:buFont typeface="Arial" panose="020B0604020202020204" pitchFamily="34" charset="0"/>
              <a:buChar char="•"/>
            </a:pPr>
            <a:r>
              <a:rPr lang="en-US" dirty="0" smtClean="0"/>
              <a:t>Analysis</a:t>
            </a:r>
          </a:p>
          <a:p>
            <a:pPr marL="285750" indent="-285750">
              <a:buFont typeface="Arial" panose="020B0604020202020204" pitchFamily="34" charset="0"/>
              <a:buChar char="•"/>
            </a:pPr>
            <a:r>
              <a:rPr lang="en-US" dirty="0" smtClean="0"/>
              <a:t>Choice</a:t>
            </a:r>
          </a:p>
          <a:p>
            <a:pPr marL="285750" indent="-285750">
              <a:buFont typeface="Arial" panose="020B0604020202020204" pitchFamily="34" charset="0"/>
              <a:buChar char="•"/>
            </a:pPr>
            <a:r>
              <a:rPr lang="en-US" dirty="0" smtClean="0"/>
              <a:t>Intellect</a:t>
            </a:r>
          </a:p>
          <a:p>
            <a:pPr marL="285750" indent="-285750">
              <a:buFont typeface="Arial" panose="020B0604020202020204" pitchFamily="34" charset="0"/>
              <a:buChar char="•"/>
            </a:pPr>
            <a:r>
              <a:rPr lang="en-US" dirty="0" smtClean="0"/>
              <a:t>Short term memory</a:t>
            </a:r>
          </a:p>
          <a:p>
            <a:pPr marL="285750" indent="-285750">
              <a:buFont typeface="Arial" panose="020B0604020202020204" pitchFamily="34" charset="0"/>
              <a:buChar char="•"/>
            </a:pPr>
            <a:r>
              <a:rPr lang="en-US" dirty="0" smtClean="0"/>
              <a:t>Critical</a:t>
            </a:r>
          </a:p>
          <a:p>
            <a:pPr marL="285750" indent="-285750">
              <a:buFont typeface="Arial" panose="020B0604020202020204" pitchFamily="34" charset="0"/>
              <a:buChar char="•"/>
            </a:pPr>
            <a:r>
              <a:rPr lang="en-US" dirty="0" smtClean="0"/>
              <a:t>Linear</a:t>
            </a:r>
          </a:p>
          <a:p>
            <a:pPr marL="285750" indent="-285750">
              <a:buFont typeface="Arial" panose="020B0604020202020204" pitchFamily="34" charset="0"/>
              <a:buChar char="•"/>
            </a:pPr>
            <a:r>
              <a:rPr lang="en-US" dirty="0" smtClean="0"/>
              <a:t>Voluntary movement</a:t>
            </a: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Processes approximately .5 to 5% or 2000 bits of information in a given moment.</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011" y="2254721"/>
            <a:ext cx="3686743" cy="3149871"/>
          </a:xfrm>
          <a:prstGeom prst="rect">
            <a:avLst/>
          </a:prstGeom>
        </p:spPr>
      </p:pic>
      <p:sp>
        <p:nvSpPr>
          <p:cNvPr id="9" name="Oval 8"/>
          <p:cNvSpPr/>
          <p:nvPr/>
        </p:nvSpPr>
        <p:spPr>
          <a:xfrm>
            <a:off x="7011870" y="2399100"/>
            <a:ext cx="847023" cy="875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3242083"/>
      </p:ext>
    </p:extLst>
  </p:cSld>
  <p:clrMapOvr>
    <a:masterClrMapping/>
  </p:clrMapOvr>
  <mc:AlternateContent xmlns:mc="http://schemas.openxmlformats.org/markup-compatibility/2006" xmlns:p14="http://schemas.microsoft.com/office/powerpoint/2010/main">
    <mc:Choice Requires="p14">
      <p:transition spd="slow" p14:dur="2000" advTm="40360"/>
    </mc:Choice>
    <mc:Fallback xmlns="">
      <p:transition spd="slow" advTm="4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1855" y="1490315"/>
            <a:ext cx="11064240"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Autonomic Nervous System</a:t>
            </a:r>
          </a:p>
          <a:p>
            <a:pPr marL="285750" indent="-285750">
              <a:buFont typeface="Arial" panose="020B0604020202020204" pitchFamily="34" charset="0"/>
              <a:buChar char="•"/>
            </a:pPr>
            <a:r>
              <a:rPr lang="en-US" dirty="0" smtClean="0"/>
              <a:t>All memories/ long term</a:t>
            </a:r>
          </a:p>
          <a:p>
            <a:pPr marL="285750" indent="-285750">
              <a:buFont typeface="Arial" panose="020B0604020202020204" pitchFamily="34" charset="0"/>
              <a:buChar char="•"/>
            </a:pPr>
            <a:r>
              <a:rPr lang="en-US" dirty="0" smtClean="0"/>
              <a:t>Beliefs</a:t>
            </a:r>
          </a:p>
          <a:p>
            <a:pPr marL="285750" indent="-285750">
              <a:buFont typeface="Arial" panose="020B0604020202020204" pitchFamily="34" charset="0"/>
              <a:buChar char="•"/>
            </a:pPr>
            <a:r>
              <a:rPr lang="en-US" dirty="0" smtClean="0"/>
              <a:t>Emotions</a:t>
            </a:r>
          </a:p>
          <a:p>
            <a:pPr marL="285750" indent="-285750">
              <a:buFont typeface="Arial" panose="020B0604020202020204" pitchFamily="34" charset="0"/>
              <a:buChar char="•"/>
            </a:pPr>
            <a:r>
              <a:rPr lang="en-US" dirty="0" smtClean="0"/>
              <a:t>Protection mechanism</a:t>
            </a:r>
          </a:p>
          <a:p>
            <a:pPr marL="285750" indent="-285750">
              <a:buFont typeface="Arial" panose="020B0604020202020204" pitchFamily="34" charset="0"/>
              <a:buChar char="•"/>
            </a:pPr>
            <a:r>
              <a:rPr lang="en-US" dirty="0" smtClean="0"/>
              <a:t>Programmed to be right</a:t>
            </a:r>
          </a:p>
          <a:p>
            <a:pPr marL="285750" indent="-285750">
              <a:buFont typeface="Arial" panose="020B0604020202020204" pitchFamily="34" charset="0"/>
              <a:buChar char="•"/>
            </a:pPr>
            <a:r>
              <a:rPr lang="en-US" dirty="0" smtClean="0"/>
              <a:t>Learns in pictures and metaphors</a:t>
            </a:r>
          </a:p>
          <a:p>
            <a:pPr marL="285750" indent="-285750">
              <a:buFont typeface="Arial" panose="020B0604020202020204" pitchFamily="34" charset="0"/>
              <a:buChar char="•"/>
            </a:pPr>
            <a:r>
              <a:rPr lang="en-US" dirty="0" smtClean="0"/>
              <a:t>Associating mechanism/ sorts and files</a:t>
            </a:r>
          </a:p>
          <a:p>
            <a:pPr marL="285750" indent="-285750">
              <a:buFont typeface="Arial" panose="020B0604020202020204" pitchFamily="34" charset="0"/>
              <a:buChar char="•"/>
            </a:pPr>
            <a:r>
              <a:rPr lang="en-US" dirty="0" smtClean="0"/>
              <a:t>Does not separate fact from fantasy/ literal</a:t>
            </a:r>
          </a:p>
          <a:p>
            <a:pPr marL="285750" indent="-285750">
              <a:buFont typeface="Arial" panose="020B0604020202020204" pitchFamily="34" charset="0"/>
              <a:buChar char="•"/>
            </a:pPr>
            <a:r>
              <a:rPr lang="en-US" dirty="0" smtClean="0"/>
              <a:t>Creative intelligence</a:t>
            </a:r>
          </a:p>
          <a:p>
            <a:pPr marL="285750" indent="-285750">
              <a:buFont typeface="Arial" panose="020B0604020202020204" pitchFamily="34" charset="0"/>
              <a:buChar char="•"/>
            </a:pPr>
            <a:r>
              <a:rPr lang="en-US" dirty="0" smtClean="0"/>
              <a:t>Never sleeps, always recording</a:t>
            </a:r>
          </a:p>
          <a:p>
            <a:pPr marL="285750" indent="-285750">
              <a:buFont typeface="Arial" panose="020B0604020202020204" pitchFamily="34" charset="0"/>
              <a:buChar char="•"/>
            </a:pPr>
            <a:r>
              <a:rPr lang="en-US" dirty="0" smtClean="0"/>
              <a:t>Involuntary movement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r>
              <a:rPr lang="en-US" dirty="0" smtClean="0"/>
              <a:t>								</a:t>
            </a:r>
          </a:p>
          <a:p>
            <a:r>
              <a:rPr lang="en-US" dirty="0" smtClean="0"/>
              <a:t>Processes 5% to 95% of mental activity or approximately four billion bits of information in a given moment.</a:t>
            </a:r>
          </a:p>
          <a:p>
            <a:endParaRPr lang="en-US" dirty="0"/>
          </a:p>
          <a:p>
            <a:pPr algn="ctr"/>
            <a:r>
              <a:rPr lang="en-US" dirty="0" smtClean="0"/>
              <a:t>So which part of you is driving your bus???</a:t>
            </a:r>
            <a:endParaRPr lang="en-US" dirty="0"/>
          </a:p>
        </p:txBody>
      </p:sp>
      <p:sp>
        <p:nvSpPr>
          <p:cNvPr id="2" name="TextBox 1"/>
          <p:cNvSpPr txBox="1"/>
          <p:nvPr/>
        </p:nvSpPr>
        <p:spPr>
          <a:xfrm>
            <a:off x="3391943" y="380198"/>
            <a:ext cx="3230238" cy="830997"/>
          </a:xfrm>
          <a:prstGeom prst="rect">
            <a:avLst/>
          </a:prstGeom>
          <a:noFill/>
        </p:spPr>
        <p:txBody>
          <a:bodyPr wrap="square" rtlCol="0">
            <a:spAutoFit/>
          </a:bodyPr>
          <a:lstStyle/>
          <a:p>
            <a:pPr algn="ctr"/>
            <a:r>
              <a:rPr lang="en-US" sz="2400" smtClean="0"/>
              <a:t>The Subconscious </a:t>
            </a:r>
            <a:r>
              <a:rPr lang="en-US" sz="2400" dirty="0" smtClean="0"/>
              <a:t>Mind Processes</a:t>
            </a:r>
            <a:endParaRPr lang="en-US" sz="2400" dirty="0"/>
          </a:p>
        </p:txBody>
      </p:sp>
      <p:pic>
        <p:nvPicPr>
          <p:cNvPr id="4" name="Picture 3"/>
          <p:cNvPicPr>
            <a:picLocks noChangeAspect="1"/>
          </p:cNvPicPr>
          <p:nvPr/>
        </p:nvPicPr>
        <p:blipFill>
          <a:blip r:embed="rId5"/>
          <a:stretch>
            <a:fillRect/>
          </a:stretch>
        </p:blipFill>
        <p:spPr>
          <a:xfrm>
            <a:off x="7663339" y="1336311"/>
            <a:ext cx="2937686" cy="4284843"/>
          </a:xfrm>
          <a:prstGeom prst="rect">
            <a:avLst/>
          </a:prstGeom>
        </p:spPr>
      </p:pic>
      <p:sp>
        <p:nvSpPr>
          <p:cNvPr id="3" name="Oval 2"/>
          <p:cNvSpPr/>
          <p:nvPr/>
        </p:nvSpPr>
        <p:spPr>
          <a:xfrm>
            <a:off x="7650103" y="2506766"/>
            <a:ext cx="2608446" cy="25176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0034239"/>
      </p:ext>
    </p:extLst>
  </p:cSld>
  <p:clrMapOvr>
    <a:masterClrMapping/>
  </p:clrMapOvr>
  <mc:AlternateContent xmlns:mc="http://schemas.openxmlformats.org/markup-compatibility/2006" xmlns:p14="http://schemas.microsoft.com/office/powerpoint/2010/main">
    <mc:Choice Requires="p14">
      <p:transition spd="slow" p14:dur="2000" advTm="93861"/>
    </mc:Choice>
    <mc:Fallback xmlns="">
      <p:transition spd="slow" advTm="93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7372" y="1594342"/>
            <a:ext cx="10049256" cy="3970318"/>
          </a:xfrm>
          <a:prstGeom prst="rect">
            <a:avLst/>
          </a:prstGeom>
          <a:blipFill>
            <a:blip r:embed="rId4"/>
            <a:tile tx="0" ty="0" sx="100000" sy="100000" flip="none" algn="tl"/>
          </a:blipFill>
        </p:spPr>
        <p:txBody>
          <a:bodyPr wrap="square" rtlCol="0">
            <a:spAutoFit/>
          </a:bodyPr>
          <a:lstStyle/>
          <a:p>
            <a:r>
              <a:rPr lang="en-US" dirty="0" smtClean="0"/>
              <a:t>Parasympathetic Nervous System		vs		Sympathetic Nervous System</a:t>
            </a:r>
            <a:endParaRPr lang="en-US" dirty="0"/>
          </a:p>
          <a:p>
            <a:endParaRPr lang="en-US" dirty="0" smtClean="0"/>
          </a:p>
          <a:p>
            <a:pPr marL="285750" indent="-285750">
              <a:buFont typeface="Arial" panose="020B0604020202020204" pitchFamily="34" charset="0"/>
              <a:buChar char="•"/>
            </a:pPr>
            <a:r>
              <a:rPr lang="en-US" dirty="0" smtClean="0"/>
              <a:t>Natural relaxed safe state					Stress state:  fight or flight</a:t>
            </a:r>
          </a:p>
          <a:p>
            <a:pPr marL="285750" indent="-285750">
              <a:buFont typeface="Arial" panose="020B0604020202020204" pitchFamily="34" charset="0"/>
              <a:buChar char="•"/>
            </a:pPr>
            <a:r>
              <a:rPr lang="en-US" dirty="0" smtClean="0"/>
              <a:t>Body in homeostasis					Imbalance</a:t>
            </a:r>
          </a:p>
          <a:p>
            <a:pPr marL="285750" indent="-285750">
              <a:buFont typeface="Arial" panose="020B0604020202020204" pitchFamily="34" charset="0"/>
              <a:buChar char="•"/>
            </a:pPr>
            <a:r>
              <a:rPr lang="en-US" dirty="0" smtClean="0"/>
              <a:t>Supports immune system					Suppresses immune system</a:t>
            </a:r>
          </a:p>
          <a:p>
            <a:pPr marL="285750" indent="-285750">
              <a:buFont typeface="Arial" panose="020B0604020202020204" pitchFamily="34" charset="0"/>
              <a:buChar char="•"/>
            </a:pPr>
            <a:r>
              <a:rPr lang="en-US" dirty="0" smtClean="0"/>
              <a:t>Supports digestive system					Suppresses digestive system</a:t>
            </a:r>
          </a:p>
          <a:p>
            <a:pPr marL="285750" indent="-285750">
              <a:buFont typeface="Arial" panose="020B0604020202020204" pitchFamily="34" charset="0"/>
              <a:buChar char="•"/>
            </a:pPr>
            <a:r>
              <a:rPr lang="en-US" dirty="0" smtClean="0"/>
              <a:t>Supports reproductive system				Suppresses reproductive system</a:t>
            </a:r>
          </a:p>
          <a:p>
            <a:pPr marL="285750" indent="-285750">
              <a:buFont typeface="Arial" panose="020B0604020202020204" pitchFamily="34" charset="0"/>
              <a:buChar char="•"/>
            </a:pPr>
            <a:r>
              <a:rPr lang="en-US" dirty="0" smtClean="0"/>
              <a:t>Support brain function					Decreases brain function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	</a:t>
            </a:r>
            <a:r>
              <a:rPr lang="en-US" b="1" dirty="0" smtClean="0"/>
              <a:t>Hypnosis</a:t>
            </a:r>
            <a:r>
              <a:rPr lang="en-US" dirty="0" smtClean="0"/>
              <a:t> naturally activates the parasympathetic nervous system, creating balance and</a:t>
            </a:r>
          </a:p>
          <a:p>
            <a:r>
              <a:rPr lang="en-US" dirty="0"/>
              <a:t> </a:t>
            </a:r>
            <a:r>
              <a:rPr lang="en-US" dirty="0" smtClean="0"/>
              <a:t>                homeostasis in the body. thus creating a state of healing by allowing blood flow and hormone 	balance to all systems in the body.   </a:t>
            </a:r>
            <a:endParaRPr lang="en-US" dirty="0"/>
          </a:p>
          <a:p>
            <a:r>
              <a:rPr lang="en-US" dirty="0" smtClean="0"/>
              <a:t>          </a:t>
            </a:r>
            <a:endParaRPr lang="en-US" dirty="0"/>
          </a:p>
        </p:txBody>
      </p:sp>
      <p:sp>
        <p:nvSpPr>
          <p:cNvPr id="4" name="TextBox 3"/>
          <p:cNvSpPr txBox="1"/>
          <p:nvPr/>
        </p:nvSpPr>
        <p:spPr>
          <a:xfrm>
            <a:off x="1705232" y="902043"/>
            <a:ext cx="7549979" cy="369332"/>
          </a:xfrm>
          <a:prstGeom prst="rect">
            <a:avLst/>
          </a:prstGeom>
          <a:noFill/>
        </p:spPr>
        <p:txBody>
          <a:bodyPr wrap="square" rtlCol="0">
            <a:spAutoFit/>
          </a:bodyPr>
          <a:lstStyle/>
          <a:p>
            <a:pPr algn="ctr"/>
            <a:r>
              <a:rPr lang="en-US" dirty="0" smtClean="0"/>
              <a:t>The Autonomic Nervous System</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1280929"/>
      </p:ext>
    </p:extLst>
  </p:cSld>
  <p:clrMapOvr>
    <a:masterClrMapping/>
  </p:clrMapOvr>
  <mc:AlternateContent xmlns:mc="http://schemas.openxmlformats.org/markup-compatibility/2006" xmlns:p14="http://schemas.microsoft.com/office/powerpoint/2010/main">
    <mc:Choice Requires="p14">
      <p:transition spd="slow" p14:dur="2000" advTm="115859"/>
    </mc:Choice>
    <mc:Fallback xmlns="">
      <p:transition spd="slow" advTm="115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8566" y="210312"/>
            <a:ext cx="4661034" cy="646331"/>
          </a:xfrm>
          <a:prstGeom prst="rect">
            <a:avLst/>
          </a:prstGeom>
          <a:noFill/>
        </p:spPr>
        <p:txBody>
          <a:bodyPr wrap="square" rtlCol="0">
            <a:spAutoFit/>
          </a:bodyPr>
          <a:lstStyle/>
          <a:p>
            <a:pPr algn="ctr"/>
            <a:r>
              <a:rPr lang="en-US" sz="3600" dirty="0" smtClean="0">
                <a:solidFill>
                  <a:srgbClr val="7030A0"/>
                </a:solidFill>
              </a:rPr>
              <a:t>Superconscious</a:t>
            </a:r>
            <a:endParaRPr lang="en-US" sz="3600" dirty="0">
              <a:solidFill>
                <a:srgbClr val="7030A0"/>
              </a:solidFill>
            </a:endParaRPr>
          </a:p>
        </p:txBody>
      </p:sp>
      <p:sp>
        <p:nvSpPr>
          <p:cNvPr id="3" name="TextBox 2"/>
          <p:cNvSpPr txBox="1"/>
          <p:nvPr/>
        </p:nvSpPr>
        <p:spPr>
          <a:xfrm>
            <a:off x="1014984" y="1499616"/>
            <a:ext cx="10488168" cy="3416320"/>
          </a:xfrm>
          <a:prstGeom prst="rect">
            <a:avLst/>
          </a:prstGeom>
          <a:noFill/>
        </p:spPr>
        <p:txBody>
          <a:bodyPr wrap="square" rtlCol="0">
            <a:spAutoFit/>
          </a:bodyPr>
          <a:lstStyle/>
          <a:p>
            <a:r>
              <a:rPr lang="en-US" dirty="0" smtClean="0"/>
              <a:t>	Infinite intelligence</a:t>
            </a:r>
          </a:p>
          <a:p>
            <a:endParaRPr lang="en-US" dirty="0"/>
          </a:p>
          <a:p>
            <a:r>
              <a:rPr lang="en-US" dirty="0" smtClean="0"/>
              <a:t>	Connection to your higher self</a:t>
            </a:r>
          </a:p>
          <a:p>
            <a:r>
              <a:rPr lang="en-US" dirty="0"/>
              <a:t>	</a:t>
            </a:r>
            <a:endParaRPr lang="en-US" dirty="0" smtClean="0"/>
          </a:p>
          <a:p>
            <a:r>
              <a:rPr lang="en-US" dirty="0"/>
              <a:t>	</a:t>
            </a:r>
            <a:r>
              <a:rPr lang="en-US" dirty="0" smtClean="0"/>
              <a:t>Connection to collective consciousness or</a:t>
            </a:r>
          </a:p>
          <a:p>
            <a:r>
              <a:rPr lang="en-US" dirty="0"/>
              <a:t> </a:t>
            </a:r>
            <a:r>
              <a:rPr lang="en-US" dirty="0" smtClean="0"/>
              <a:t>                 the Universal mind</a:t>
            </a:r>
          </a:p>
          <a:p>
            <a:endParaRPr lang="en-US" dirty="0"/>
          </a:p>
          <a:p>
            <a:r>
              <a:rPr lang="en-US" dirty="0" smtClean="0"/>
              <a:t>	Connection to God, spirit, guides, angels, etc.</a:t>
            </a:r>
          </a:p>
          <a:p>
            <a:endParaRPr lang="en-US" dirty="0"/>
          </a:p>
          <a:p>
            <a:r>
              <a:rPr lang="en-US" dirty="0" smtClean="0"/>
              <a:t>	Problem solving intelligence</a:t>
            </a:r>
          </a:p>
          <a:p>
            <a:endParaRPr lang="en-US" dirty="0"/>
          </a:p>
          <a:p>
            <a:r>
              <a:rPr lang="en-US" dirty="0" smtClean="0"/>
              <a:t>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365" y="1597794"/>
            <a:ext cx="3464207" cy="252887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4731992"/>
      </p:ext>
    </p:extLst>
  </p:cSld>
  <p:clrMapOvr>
    <a:masterClrMapping/>
  </p:clrMapOvr>
  <mc:AlternateContent xmlns:mc="http://schemas.openxmlformats.org/markup-compatibility/2006" xmlns:p14="http://schemas.microsoft.com/office/powerpoint/2010/main">
    <mc:Choice Requires="p14">
      <p:transition spd="slow" p14:dur="2000" advTm="33179"/>
    </mc:Choice>
    <mc:Fallback xmlns="">
      <p:transition spd="slow" advTm="3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25396" y="1192428"/>
            <a:ext cx="6535347" cy="3676133"/>
          </a:xfrm>
          <a:prstGeom prst="rect">
            <a:avLst/>
          </a:prstGeom>
        </p:spPr>
      </p:pic>
      <p:sp>
        <p:nvSpPr>
          <p:cNvPr id="4" name="TextBox 3"/>
          <p:cNvSpPr txBox="1"/>
          <p:nvPr/>
        </p:nvSpPr>
        <p:spPr>
          <a:xfrm>
            <a:off x="6091881" y="1878227"/>
            <a:ext cx="5115697" cy="2031325"/>
          </a:xfrm>
          <a:prstGeom prst="rect">
            <a:avLst/>
          </a:prstGeom>
          <a:noFill/>
        </p:spPr>
        <p:txBody>
          <a:bodyPr wrap="square" rtlCol="0">
            <a:spAutoFit/>
          </a:bodyPr>
          <a:lstStyle/>
          <a:p>
            <a:r>
              <a:rPr lang="en-US" dirty="0"/>
              <a:t>The Critical Factor</a:t>
            </a:r>
          </a:p>
          <a:p>
            <a:endParaRPr lang="en-US" dirty="0"/>
          </a:p>
          <a:p>
            <a:r>
              <a:rPr lang="en-US" dirty="0"/>
              <a:t>A critical gatekeeper.  This mechanism either blocks or allows information </a:t>
            </a:r>
            <a:r>
              <a:rPr lang="en-US" dirty="0" smtClean="0"/>
              <a:t>to enter </a:t>
            </a:r>
            <a:r>
              <a:rPr lang="en-US" dirty="0"/>
              <a:t>the unconscious.  This mechanism develops around the age of seven.  </a:t>
            </a:r>
          </a:p>
          <a:p>
            <a:r>
              <a:rPr lang="en-US" dirty="0"/>
              <a:t>In order to create change in the unconscious you must </a:t>
            </a:r>
            <a:r>
              <a:rPr lang="en-US" dirty="0" smtClean="0"/>
              <a:t>relax </a:t>
            </a:r>
            <a:r>
              <a:rPr lang="en-US" dirty="0"/>
              <a:t>the critical factor.</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7868665"/>
      </p:ext>
    </p:extLst>
  </p:cSld>
  <p:clrMapOvr>
    <a:masterClrMapping/>
  </p:clrMapOvr>
  <mc:AlternateContent xmlns:mc="http://schemas.openxmlformats.org/markup-compatibility/2006" xmlns:p14="http://schemas.microsoft.com/office/powerpoint/2010/main">
    <mc:Choice Requires="p14">
      <p:transition spd="slow" p14:dur="2000" advTm="62361"/>
    </mc:Choice>
    <mc:Fallback xmlns="">
      <p:transition spd="slow" advTm="6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1695</TotalTime>
  <Words>383</Words>
  <Application>Microsoft Office PowerPoint</Application>
  <PresentationFormat>Widescreen</PresentationFormat>
  <Paragraphs>104</Paragraphs>
  <Slides>12</Slides>
  <Notes>1</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Introduction to Hypnosis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Hypnosis</dc:title>
  <dc:creator>REBECCA R JOHNSON</dc:creator>
  <cp:lastModifiedBy>REBECCA R JOHNSON</cp:lastModifiedBy>
  <cp:revision>80</cp:revision>
  <dcterms:created xsi:type="dcterms:W3CDTF">2018-03-28T15:49:48Z</dcterms:created>
  <dcterms:modified xsi:type="dcterms:W3CDTF">2018-11-17T22:12:17Z</dcterms:modified>
  <cp:contentStatus/>
</cp:coreProperties>
</file>